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1" r:id="rId2"/>
    <p:sldId id="256" r:id="rId3"/>
    <p:sldId id="261" r:id="rId4"/>
    <p:sldId id="260" r:id="rId5"/>
    <p:sldId id="262" r:id="rId6"/>
    <p:sldId id="263" r:id="rId7"/>
    <p:sldId id="264" r:id="rId8"/>
    <p:sldId id="273" r:id="rId9"/>
    <p:sldId id="274" r:id="rId10"/>
    <p:sldId id="272" r:id="rId11"/>
    <p:sldId id="266" r:id="rId12"/>
    <p:sldId id="267" r:id="rId13"/>
    <p:sldId id="265" r:id="rId14"/>
    <p:sldId id="268" r:id="rId15"/>
    <p:sldId id="257" r:id="rId16"/>
    <p:sldId id="259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5126" autoAdjust="0"/>
  </p:normalViewPr>
  <p:slideViewPr>
    <p:cSldViewPr snapToGrid="0">
      <p:cViewPr varScale="1">
        <p:scale>
          <a:sx n="81" d="100"/>
          <a:sy n="81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B224-FD32-4A77-87B7-1E82999049CF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6E976-6B6A-4025-8A66-4EE687731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7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https://pubs.usgs.gov/of/2016/1010/ofr20161010.pdf </a:t>
            </a:r>
          </a:p>
          <a:p>
            <a:r>
              <a:rPr lang="en-US" dirty="0"/>
              <a:t>https://pubs.er.usgs.gov/publication/ofr20161010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6E976-6B6A-4025-8A66-4EE6877318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4158-E03A-4489-9962-2D55293E3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E8764-6864-43FB-9C2A-D3787C27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0E28-BDAB-4040-B92A-168920A7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A7CD-BDAA-4214-8283-EE572542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0D19D-12E1-4C35-89F9-5150F6D1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3768-EA7E-47D2-AA89-BB908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29E07-3752-418D-9A7D-D028E69C9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BB7A5-0751-4E48-BD97-8BE244D5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7A64D-1727-4E49-A99E-338172D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20BA-A708-4B97-AC49-ACE72212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165A6-D23E-4C8A-910E-A93D69E51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652E4-3AED-424D-86DC-1C475E006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EF57-5803-46FE-A859-7B8B53DA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4366B-9E34-4FDC-B9EB-0DC7531E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EFCB9-8AEE-4F22-AA09-AB0AF5DA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7A72-0757-4D1E-B915-3C9C382A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102C-4CA7-462C-95A9-8E7A2041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7B63-B8C9-40FB-836B-42CBD57E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D0A9-B485-4E48-9B99-65EB5775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72AF-34C3-4F8D-9FD2-FEDCD7BF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4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E490-D1B0-4B02-8F76-FCC3AE4F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B33A-EE12-4F6A-A2CA-CBDE44F2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C56D1-F504-4E33-820D-9F668D6F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4FEF-C0DF-42C5-8A7A-7ED8F565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F71B-39EC-4A64-B774-743AEC50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C8ED-D8C0-4D44-9AA5-BF33D30F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83CB-7F50-4F14-881A-D8B09C2E4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FA6C-8384-4C4D-BFE5-DFA4A1DEE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01763-2CE6-44B9-A671-132F061A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8BDB-A3BE-43EE-B4A1-7B29712B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095B-C513-4D0B-B64B-5C87E669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DBA8-EF65-4958-B506-914EEC6B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9AEC5-0E6A-469D-BAFF-CAB60AB1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6D3C8-CB7F-427D-94BE-96CAFC5A9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BBC56-B89F-41BD-86B6-ECA85BB74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076B0-93CD-4C07-9E96-28FC1F7B9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694D4-46DB-4F59-84BB-DCD42561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CD333-2322-485A-A1FA-E08CDD2E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45519-997B-4151-A9E2-80FC75F0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DA08-A654-4CC3-9771-D429EF39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B7A00-BD61-4AFD-96BE-E7E22017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1EE64-793B-4039-BDD8-C9D9AACA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1ACE1-7C93-44FB-9859-DA59CEF2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4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047C6-2A25-49F3-9512-DBE04443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672E9-04FC-42E6-A560-67A43FBD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B4A73-3BBF-46AA-98CE-151A3EB2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FA50-9C87-4F76-8AC1-45DEB189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2CF6-0859-4137-A3FF-ECC02B56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8853E-16EB-4BAB-B016-73CEE272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6D01C-AEAD-4F4B-87CA-C28AEDB1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B82A8-D0B5-4BE9-AB37-D2D30CB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107D5-CE06-40AD-B67F-85E3CF9D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4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8B96-8B25-40D6-A1C4-B1A8420E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B1FC9-BFF0-4B67-9605-B56B632B9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55700-2368-441D-9E8F-459E05C3A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7FAA-3C66-464D-8A98-6644BF68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8A218-DC19-49DD-AE75-71BEC3CD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F1982-D4E8-4079-A3AE-3435272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0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A766D-C87B-41EE-B685-C6C47DE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94B4E-B7EC-4A97-A56C-EC11FE80A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ABCA-C315-4586-8C01-73C73E52D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4B47-557B-4B89-9641-73456B976FA6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A2356-9AC7-47A5-ADDC-7494B204F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33C5F-0A5B-4649-8E17-5A6B5AC1D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ciweb.nwcg.gov/incident/map/7805/0/12537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18E20-15B8-41E5-A75F-21E5376B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23190" r="29968" b="33845"/>
          <a:stretch/>
        </p:blipFill>
        <p:spPr>
          <a:xfrm>
            <a:off x="5766396" y="0"/>
            <a:ext cx="6425604" cy="4215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FEC5D-6822-455A-8378-7DDD56A49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4" t="41901" r="31818" b="17906"/>
          <a:stretch/>
        </p:blipFill>
        <p:spPr>
          <a:xfrm>
            <a:off x="95002" y="0"/>
            <a:ext cx="5616773" cy="2814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D198F-B0E2-4A89-99D4-7ADCB6AFC897}"/>
              </a:ext>
            </a:extLst>
          </p:cNvPr>
          <p:cNvSpPr txBox="1"/>
          <p:nvPr/>
        </p:nvSpPr>
        <p:spPr>
          <a:xfrm>
            <a:off x="665018" y="2218205"/>
            <a:ext cx="439388" cy="251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D0DF3-80B2-417E-B9C3-BE59AE1E80DC}"/>
              </a:ext>
            </a:extLst>
          </p:cNvPr>
          <p:cNvSpPr txBox="1"/>
          <p:nvPr/>
        </p:nvSpPr>
        <p:spPr>
          <a:xfrm>
            <a:off x="95002" y="3111335"/>
            <a:ext cx="520139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Fire increasing in lake watersheds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have some idea how lakes respond to fire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But, most studies: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lakes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years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latitude/boreal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Need more studies across more ecologically diverse lakes, landscapes, fire regimes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4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E0CA-2B21-4866-A193-3C5B25A3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9058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5452B-9B20-443C-AD2A-B640FD6C1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101599" y="-1"/>
            <a:ext cx="8455325" cy="6491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96712-228E-4BA3-8D32-E44A38F61751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B9638-E9C2-4BF7-9F01-E2B9AE36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1" t="31715" r="26781" b="52535"/>
          <a:stretch/>
        </p:blipFill>
        <p:spPr>
          <a:xfrm>
            <a:off x="7647200" y="2881107"/>
            <a:ext cx="4443201" cy="3008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D9161-01A2-4EA9-81DD-B7068CDA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9972474" y="118459"/>
            <a:ext cx="1998258" cy="3147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12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75E2A-D28D-404A-A0E8-EA823FDF3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70" t="26058" r="19403" b="19189"/>
          <a:stretch/>
        </p:blipFill>
        <p:spPr>
          <a:xfrm>
            <a:off x="81888" y="0"/>
            <a:ext cx="8415260" cy="6537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493AE-1676-4243-9E9F-1606D23C3D59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B3527-B3AD-412F-80DC-EEEA34EE2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10" t="33517" r="29223" b="53452"/>
          <a:stretch/>
        </p:blipFill>
        <p:spPr>
          <a:xfrm>
            <a:off x="7888407" y="3002507"/>
            <a:ext cx="4221706" cy="2899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D3842-26C6-4EFC-B721-A7DF73FF6236}"/>
              </a:ext>
            </a:extLst>
          </p:cNvPr>
          <p:cNvSpPr txBox="1"/>
          <p:nvPr/>
        </p:nvSpPr>
        <p:spPr>
          <a:xfrm>
            <a:off x="8720919" y="109182"/>
            <a:ext cx="33891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Landfire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semantics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Low-severity: &lt; 25% vegetation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Mixed-severity: 25-75% veg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High-severity: &gt; 75% veg mortality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Historical = pre-Euro-American settlement</a:t>
            </a:r>
          </a:p>
        </p:txBody>
      </p:sp>
    </p:spTree>
    <p:extLst>
      <p:ext uri="{BB962C8B-B14F-4D97-AF65-F5344CB8AC3E}">
        <p14:creationId xmlns:p14="http://schemas.microsoft.com/office/powerpoint/2010/main" val="126087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03969-CABF-4EE3-98D2-3D74A71AEFED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Key knowledge gaps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F845C-2534-4E5B-8866-2D3C4C3E6723}"/>
              </a:ext>
            </a:extLst>
          </p:cNvPr>
          <p:cNvSpPr txBox="1"/>
          <p:nvPr/>
        </p:nvSpPr>
        <p:spPr>
          <a:xfrm>
            <a:off x="372534" y="1174044"/>
            <a:ext cx="10340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responses along key ecological gradients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Lake: size,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Fire: % watershed burned, % high severity, burn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shape, drainage ratio, isolated vs. other lake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Landscape factors: topography, vegetation, soils, hydrology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variables: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1) Nutrients, chlorophyll-a, Secchi, TSS, DOC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2) Temperature, ions, mercury, biological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recoveries following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quickly do lakes return to pre-fire conditions and what lake and landscape factors mediate these recoveries?</a:t>
            </a:r>
          </a:p>
        </p:txBody>
      </p:sp>
    </p:spTree>
    <p:extLst>
      <p:ext uri="{BB962C8B-B14F-4D97-AF65-F5344CB8AC3E}">
        <p14:creationId xmlns:p14="http://schemas.microsoft.com/office/powerpoint/2010/main" val="92551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11D5D-CB90-4DF6-8988-1F97D08C9116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Historical fire regimes in NE Minnesota</a:t>
            </a:r>
          </a:p>
        </p:txBody>
      </p:sp>
    </p:spTree>
    <p:extLst>
      <p:ext uri="{BB962C8B-B14F-4D97-AF65-F5344CB8AC3E}">
        <p14:creationId xmlns:p14="http://schemas.microsoft.com/office/powerpoint/2010/main" val="241805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CF971-244F-4ABC-A918-AACA70C5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740989"/>
            <a:ext cx="10515600" cy="591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23081-9EC2-498D-9B25-C8D0F14B19DB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 Forest Service does publish fire polygons, but not until well after fires are extinguished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I manually georeferenced the 9-13-21 fire map to identify potentially impacted lakes/watersheds </a:t>
            </a:r>
          </a:p>
        </p:txBody>
      </p:sp>
    </p:spTree>
    <p:extLst>
      <p:ext uri="{BB962C8B-B14F-4D97-AF65-F5344CB8AC3E}">
        <p14:creationId xmlns:p14="http://schemas.microsoft.com/office/powerpoint/2010/main" val="3575225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92B02-4CEE-457E-A9ED-8CD8CA7C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50731"/>
            <a:ext cx="11040533" cy="620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E87E1-CAD9-4131-9E3A-D34019C2DFDB}"/>
              </a:ext>
            </a:extLst>
          </p:cNvPr>
          <p:cNvSpPr txBox="1"/>
          <p:nvPr/>
        </p:nvSpPr>
        <p:spPr>
          <a:xfrm>
            <a:off x="101599" y="101600"/>
            <a:ext cx="1136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messy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 It also appears there were no large wildfires &gt; 200 ha since 1984 in these watersheds</a:t>
            </a:r>
          </a:p>
        </p:txBody>
      </p:sp>
    </p:spTree>
    <p:extLst>
      <p:ext uri="{BB962C8B-B14F-4D97-AF65-F5344CB8AC3E}">
        <p14:creationId xmlns:p14="http://schemas.microsoft.com/office/powerpoint/2010/main" val="302238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41D86-8E23-498A-913F-C136C4D85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" t="1471" r="19196" b="30042"/>
          <a:stretch/>
        </p:blipFill>
        <p:spPr>
          <a:xfrm>
            <a:off x="570017" y="190006"/>
            <a:ext cx="4179269" cy="4750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13626-3D95-40F4-AB3F-11E982530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9" y="190006"/>
            <a:ext cx="7125196" cy="4750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5A7FC-B82B-411D-B7FF-192285E79C5F}"/>
              </a:ext>
            </a:extLst>
          </p:cNvPr>
          <p:cNvSpPr txBox="1"/>
          <p:nvPr/>
        </p:nvSpPr>
        <p:spPr>
          <a:xfrm>
            <a:off x="570017" y="190006"/>
            <a:ext cx="356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D3205-DAD8-47E6-89DC-65D1854DD54C}"/>
              </a:ext>
            </a:extLst>
          </p:cNvPr>
          <p:cNvSpPr txBox="1"/>
          <p:nvPr/>
        </p:nvSpPr>
        <p:spPr>
          <a:xfrm>
            <a:off x="4770506" y="205749"/>
            <a:ext cx="356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77982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99A46-553E-4602-B15D-55C5A032A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" t="62396" r="76194" b="17884"/>
          <a:stretch/>
        </p:blipFill>
        <p:spPr>
          <a:xfrm>
            <a:off x="10272157" y="196816"/>
            <a:ext cx="1591292" cy="1352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97FE9-F235-48FB-B399-63A203EB0C58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https://inciweb.nwcg.gov/incident/map/7805/0/125373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A27F6-7D1D-48D3-8AD5-C924B6E33070}"/>
              </a:ext>
            </a:extLst>
          </p:cNvPr>
          <p:cNvSpPr txBox="1"/>
          <p:nvPr/>
        </p:nvSpPr>
        <p:spPr>
          <a:xfrm>
            <a:off x="0" y="9500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Meanwhile, in the Midwest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FFBA1-9D78-4652-803B-5BED01CAA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1" t="11972" r="2116" b="8643"/>
          <a:stretch/>
        </p:blipFill>
        <p:spPr>
          <a:xfrm>
            <a:off x="304802" y="812392"/>
            <a:ext cx="9017329" cy="547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A15896-262B-448F-861F-50A0237A226E}"/>
              </a:ext>
            </a:extLst>
          </p:cNvPr>
          <p:cNvSpPr txBox="1"/>
          <p:nvPr/>
        </p:nvSpPr>
        <p:spPr>
          <a:xfrm>
            <a:off x="9476509" y="1650670"/>
            <a:ext cx="26244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Greenwood Fire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of 9-15-21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~ 27000 acres/10000 ha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75% contained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Thought to be lightning caused ~ 8-15-21</a:t>
            </a:r>
          </a:p>
        </p:txBody>
      </p:sp>
    </p:spTree>
    <p:extLst>
      <p:ext uri="{BB962C8B-B14F-4D97-AF65-F5344CB8AC3E}">
        <p14:creationId xmlns:p14="http://schemas.microsoft.com/office/powerpoint/2010/main" val="409519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D8218-2810-418B-B404-0932314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9" y="910482"/>
            <a:ext cx="11239009" cy="5312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4825-318E-43F6-B39C-B262842756F5}"/>
              </a:ext>
            </a:extLst>
          </p:cNvPr>
          <p:cNvSpPr txBox="1"/>
          <p:nvPr/>
        </p:nvSpPr>
        <p:spPr>
          <a:xfrm>
            <a:off x="1091490" y="141211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3136 ha lake not shown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25336-CD5B-42D2-BE5D-67CBA62E395D}"/>
              </a:ext>
            </a:extLst>
          </p:cNvPr>
          <p:cNvSpPr txBox="1"/>
          <p:nvPr/>
        </p:nvSpPr>
        <p:spPr>
          <a:xfrm>
            <a:off x="0" y="27379"/>
            <a:ext cx="93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lake characteristics (from LAGOS-US-LOCUS)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7C248-72C1-4B85-8B04-AF14998337EA}"/>
              </a:ext>
            </a:extLst>
          </p:cNvPr>
          <p:cNvSpPr txBox="1"/>
          <p:nvPr/>
        </p:nvSpPr>
        <p:spPr>
          <a:xfrm>
            <a:off x="1091490" y="428456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44552 ha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not shown</a:t>
            </a:r>
          </a:p>
        </p:txBody>
      </p:sp>
    </p:spTree>
    <p:extLst>
      <p:ext uri="{BB962C8B-B14F-4D97-AF65-F5344CB8AC3E}">
        <p14:creationId xmlns:p14="http://schemas.microsoft.com/office/powerpoint/2010/main" val="1353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03183AC0-3218-4E94-BA77-AA4ABE3CE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30978" cy="37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5E11E-1E7F-4286-AA67-1F2C2B31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3" y="423830"/>
            <a:ext cx="10766454" cy="601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1FF05D-4134-430B-BDFB-C8EFEF8D122A}"/>
              </a:ext>
            </a:extLst>
          </p:cNvPr>
          <p:cNvSpPr txBox="1"/>
          <p:nvPr/>
        </p:nvSpPr>
        <p:spPr>
          <a:xfrm>
            <a:off x="0" y="6276622"/>
            <a:ext cx="546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(19 of 24 lakes &gt; 4ha)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06B79-4A25-4DA5-9C60-FB23193B50C7}"/>
              </a:ext>
            </a:extLst>
          </p:cNvPr>
          <p:cNvSpPr txBox="1"/>
          <p:nvPr/>
        </p:nvSpPr>
        <p:spPr>
          <a:xfrm>
            <a:off x="-1" y="27379"/>
            <a:ext cx="109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watersheds are mix of wetlands and forest, primarily coniferous (from LAGOSNE) </a:t>
            </a:r>
          </a:p>
        </p:txBody>
      </p:sp>
    </p:spTree>
    <p:extLst>
      <p:ext uri="{BB962C8B-B14F-4D97-AF65-F5344CB8AC3E}">
        <p14:creationId xmlns:p14="http://schemas.microsoft.com/office/powerpoint/2010/main" val="238911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6F3A2-B898-4776-9E79-0BCCA22C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980923"/>
            <a:ext cx="5771429" cy="34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227BE-39E5-4FA0-906E-D7B7A417F658}"/>
              </a:ext>
            </a:extLst>
          </p:cNvPr>
          <p:cNvSpPr txBox="1"/>
          <p:nvPr/>
        </p:nvSpPr>
        <p:spPr>
          <a:xfrm>
            <a:off x="214489" y="135467"/>
            <a:ext cx="926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(LAGOSNE) are limited: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 lakes, 8 of which only have Secchi (1-35 samples per lake)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 of which have max depth (LAGOS-US-DEPTH)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47CAB-D4D1-4DA5-9AB9-01DABF29C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9" t="13481" r="20926" b="18338"/>
          <a:stretch/>
        </p:blipFill>
        <p:spPr>
          <a:xfrm>
            <a:off x="5768622" y="1092199"/>
            <a:ext cx="6310489" cy="4784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C7028E-FE6F-4F08-BCAC-F30FDA84A3AE}"/>
              </a:ext>
            </a:extLst>
          </p:cNvPr>
          <p:cNvSpPr txBox="1"/>
          <p:nvPr/>
        </p:nvSpPr>
        <p:spPr>
          <a:xfrm>
            <a:off x="8071556" y="344079"/>
            <a:ext cx="34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 Lake accounts for most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C5D172-7D7C-4BD1-BAC3-925AF2392E8D}"/>
              </a:ext>
            </a:extLst>
          </p:cNvPr>
          <p:cNvCxnSpPr/>
          <p:nvPr/>
        </p:nvCxnSpPr>
        <p:spPr>
          <a:xfrm flipH="1">
            <a:off x="8274756" y="980923"/>
            <a:ext cx="135466" cy="734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CA5859-5E85-42AF-AFDA-400A2A2FD69F}"/>
              </a:ext>
            </a:extLst>
          </p:cNvPr>
          <p:cNvSpPr txBox="1"/>
          <p:nvPr/>
        </p:nvSpPr>
        <p:spPr>
          <a:xfrm>
            <a:off x="5983111" y="5930509"/>
            <a:ext cx="552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Highlighted lakes have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in LAGOSNE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9C590-BF48-4271-9968-417DEDA6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7" y="4141505"/>
            <a:ext cx="4282980" cy="25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49EA9-EE6C-4DE8-94D0-D682219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1" y="1705190"/>
            <a:ext cx="5771429" cy="34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461B2-892D-4EA0-BC55-25D91AF7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52" y="1558434"/>
            <a:ext cx="5771429" cy="344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CC5CB-E79A-44EB-971A-87CBE115962A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ecologically important gradient is % watershed burned. I visually estimated this from the 9-13-21 fire map just to give us an idea.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00443-48EC-4D2D-ACE1-318E634B38BF}"/>
              </a:ext>
            </a:extLst>
          </p:cNvPr>
          <p:cNvSpPr txBox="1"/>
          <p:nvPr/>
        </p:nvSpPr>
        <p:spPr>
          <a:xfrm>
            <a:off x="2178755" y="2607733"/>
            <a:ext cx="2652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Potentially have low and high subsets?</a:t>
            </a:r>
          </a:p>
        </p:txBody>
      </p:sp>
    </p:spTree>
    <p:extLst>
      <p:ext uri="{BB962C8B-B14F-4D97-AF65-F5344CB8AC3E}">
        <p14:creationId xmlns:p14="http://schemas.microsoft.com/office/powerpoint/2010/main" val="353733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21C0E-3E8E-4D7D-8244-25E57DF6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625430"/>
            <a:ext cx="6858014" cy="434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AA75-FBB4-4216-B44D-746CEB948352}"/>
              </a:ext>
            </a:extLst>
          </p:cNvPr>
          <p:cNvSpPr txBox="1"/>
          <p:nvPr/>
        </p:nvSpPr>
        <p:spPr>
          <a:xfrm>
            <a:off x="169333" y="361246"/>
            <a:ext cx="1048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the % watershed burned gradient may matter – based on some LAGOSNE data (mostly from 2011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Pagami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Creek fire)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48BB9-641B-4358-9BC4-974D8BF73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5" t="6906" r="3855" b="6472"/>
          <a:stretch/>
        </p:blipFill>
        <p:spPr>
          <a:xfrm>
            <a:off x="6412676" y="1712539"/>
            <a:ext cx="5609992" cy="3719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341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486998-6EDA-401B-AC6D-48F691FCD244}"/>
              </a:ext>
            </a:extLst>
          </p:cNvPr>
          <p:cNvSpPr txBox="1"/>
          <p:nvPr/>
        </p:nvSpPr>
        <p:spPr>
          <a:xfrm>
            <a:off x="101599" y="101600"/>
            <a:ext cx="1197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we need studies across ecologically diverse lakes/landscapes/fire regimes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4BD27-E5D3-48BA-A4FB-A1B2B1F4B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8213" r="10187" b="7879"/>
          <a:stretch/>
        </p:blipFill>
        <p:spPr>
          <a:xfrm>
            <a:off x="285009" y="1318157"/>
            <a:ext cx="3860589" cy="528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440F6-1AB1-4405-9204-AD3E29621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04" y="1402517"/>
            <a:ext cx="3668000" cy="513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F4661-5EF4-4746-97B4-DF56AF536E75}"/>
              </a:ext>
            </a:extLst>
          </p:cNvPr>
          <p:cNvSpPr txBox="1"/>
          <p:nvPr/>
        </p:nvSpPr>
        <p:spPr>
          <a:xfrm>
            <a:off x="250699" y="670140"/>
            <a:ext cx="10068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DePalma-Dow, McCullough,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Brentrup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(revising). Turning up the heat: Using long-term data synthesis to reveal impacts of wildfire and climate change on phosphorus in a hyper-eutrophic natural lake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A2743-D251-4346-82AD-B8767ACBBC12}"/>
              </a:ext>
            </a:extLst>
          </p:cNvPr>
          <p:cNvSpPr txBox="1"/>
          <p:nvPr/>
        </p:nvSpPr>
        <p:spPr>
          <a:xfrm>
            <a:off x="1780860" y="2161305"/>
            <a:ext cx="22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Mendocino Complex Fire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80F8B-48AD-4F85-83BD-87EAC4DDCC96}"/>
              </a:ext>
            </a:extLst>
          </p:cNvPr>
          <p:cNvSpPr txBox="1"/>
          <p:nvPr/>
        </p:nvSpPr>
        <p:spPr>
          <a:xfrm>
            <a:off x="8403770" y="1402517"/>
            <a:ext cx="35032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Notable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Fires have not affected lake TP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Long-term TP increase more associated with rising air temperatures and dissolved oxygen than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fires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this matters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hyper-eutrophic lake: not the same as small, boreal lake!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Mediterranean climate: runoff from summer fires doesn’t get washed into lake for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FA8A20-A7B3-409C-8C6E-491B11B3D037}"/>
              </a:ext>
            </a:extLst>
          </p:cNvPr>
          <p:cNvSpPr txBox="1"/>
          <p:nvPr/>
        </p:nvSpPr>
        <p:spPr>
          <a:xfrm>
            <a:off x="4952010" y="1674244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12% watershed burned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95DA3-5314-448D-80F9-A45B15692EB5}"/>
              </a:ext>
            </a:extLst>
          </p:cNvPr>
          <p:cNvSpPr txBox="1"/>
          <p:nvPr/>
        </p:nvSpPr>
        <p:spPr>
          <a:xfrm>
            <a:off x="4987636" y="3425041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7% watershed burned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6194F-C1DE-458B-A0FF-5D19ADE1E1B8}"/>
              </a:ext>
            </a:extLst>
          </p:cNvPr>
          <p:cNvSpPr txBox="1"/>
          <p:nvPr/>
        </p:nvSpPr>
        <p:spPr>
          <a:xfrm>
            <a:off x="4855028" y="5005129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40% watershed burned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D3108-E6D9-4DDC-B125-60F0BA7C8920}"/>
              </a:ext>
            </a:extLst>
          </p:cNvPr>
          <p:cNvSpPr txBox="1"/>
          <p:nvPr/>
        </p:nvSpPr>
        <p:spPr>
          <a:xfrm>
            <a:off x="4378404" y="6548043"/>
            <a:ext cx="5668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Pre= 3 years before fire, post=3 years after fire</a:t>
            </a:r>
          </a:p>
        </p:txBody>
      </p:sp>
    </p:spTree>
    <p:extLst>
      <p:ext uri="{BB962C8B-B14F-4D97-AF65-F5344CB8AC3E}">
        <p14:creationId xmlns:p14="http://schemas.microsoft.com/office/powerpoint/2010/main" val="398053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BC6351-3871-402D-9128-F8E70E481054}"/>
              </a:ext>
            </a:extLst>
          </p:cNvPr>
          <p:cNvSpPr txBox="1"/>
          <p:nvPr/>
        </p:nvSpPr>
        <p:spPr>
          <a:xfrm>
            <a:off x="101599" y="101600"/>
            <a:ext cx="1197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Grand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800E2-593B-4067-B215-CF207AA1B418}"/>
              </a:ext>
            </a:extLst>
          </p:cNvPr>
          <p:cNvSpPr txBox="1"/>
          <p:nvPr/>
        </p:nvSpPr>
        <p:spPr>
          <a:xfrm>
            <a:off x="249382" y="760021"/>
            <a:ext cx="10474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physical, chemical and biological responses of lakes to fires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study areas: ecologically diverse lakes, landscapes, fire regimes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years: understand post-fire lake recoveries (and mediating lake/landscape factors)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This short-term RAPID proposal could help launch future, larger-scale proposals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594E1-8EBD-4B5D-A082-A6007FC9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752099" y="2047342"/>
            <a:ext cx="6183087" cy="474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D06D4-16D3-42CF-A372-4C3EAD14966F}"/>
              </a:ext>
            </a:extLst>
          </p:cNvPr>
          <p:cNvSpPr txBox="1"/>
          <p:nvPr/>
        </p:nvSpPr>
        <p:spPr>
          <a:xfrm>
            <a:off x="3811980" y="6125813"/>
            <a:ext cx="310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  <a:p>
            <a:r>
              <a:rPr lang="en-US" dirty="0"/>
              <a:t>Historical: pre-Euro-American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60D1E-70F0-49B2-8F86-CE14E9DCB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27" t="31715" r="26781" b="52676"/>
          <a:stretch/>
        </p:blipFill>
        <p:spPr>
          <a:xfrm>
            <a:off x="7897091" y="3970325"/>
            <a:ext cx="4073641" cy="2816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4A4D5-BA9E-4F7B-8417-8BA15617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10272157" y="1777702"/>
            <a:ext cx="1805048" cy="28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EFBFB0-1C35-411D-A3E5-4F4AD101F205}"/>
              </a:ext>
            </a:extLst>
          </p:cNvPr>
          <p:cNvSpPr/>
          <p:nvPr/>
        </p:nvSpPr>
        <p:spPr>
          <a:xfrm>
            <a:off x="3990108" y="2824767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7C17B-4042-474B-BC6A-CDEF7885623D}"/>
              </a:ext>
            </a:extLst>
          </p:cNvPr>
          <p:cNvSpPr/>
          <p:nvPr/>
        </p:nvSpPr>
        <p:spPr>
          <a:xfrm>
            <a:off x="936170" y="3642333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DBAB1-33A4-4F80-B72B-C9CF0AF73320}"/>
              </a:ext>
            </a:extLst>
          </p:cNvPr>
          <p:cNvSpPr/>
          <p:nvPr/>
        </p:nvSpPr>
        <p:spPr>
          <a:xfrm>
            <a:off x="6089401" y="4980255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BCC25-3D37-4EE6-8522-1B99FA0C5201}"/>
              </a:ext>
            </a:extLst>
          </p:cNvPr>
          <p:cNvSpPr txBox="1"/>
          <p:nvPr/>
        </p:nvSpPr>
        <p:spPr>
          <a:xfrm>
            <a:off x="4649193" y="2737512"/>
            <a:ext cx="1181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Possible study area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CCA20-AB58-4CF9-8312-6896E877135A}"/>
              </a:ext>
            </a:extLst>
          </p:cNvPr>
          <p:cNvSpPr txBox="1"/>
          <p:nvPr/>
        </p:nvSpPr>
        <p:spPr>
          <a:xfrm>
            <a:off x="5988462" y="4718645"/>
            <a:ext cx="1579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Where else??</a:t>
            </a:r>
          </a:p>
        </p:txBody>
      </p:sp>
    </p:spTree>
    <p:extLst>
      <p:ext uri="{BB962C8B-B14F-4D97-AF65-F5344CB8AC3E}">
        <p14:creationId xmlns:p14="http://schemas.microsoft.com/office/powerpoint/2010/main" val="3611190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645</Words>
  <Application>Microsoft Office PowerPoint</Application>
  <PresentationFormat>Widescreen</PresentationFormat>
  <Paragraphs>93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11</cp:revision>
  <dcterms:created xsi:type="dcterms:W3CDTF">2021-09-14T14:50:11Z</dcterms:created>
  <dcterms:modified xsi:type="dcterms:W3CDTF">2021-09-22T17:47:59Z</dcterms:modified>
</cp:coreProperties>
</file>